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85" r:id="rId2"/>
    <p:sldId id="286" r:id="rId3"/>
    <p:sldId id="291" r:id="rId4"/>
    <p:sldId id="294" r:id="rId5"/>
    <p:sldId id="287" r:id="rId6"/>
    <p:sldId id="288" r:id="rId7"/>
    <p:sldId id="292" r:id="rId8"/>
    <p:sldId id="289" r:id="rId9"/>
    <p:sldId id="295" r:id="rId10"/>
    <p:sldId id="296" r:id="rId11"/>
    <p:sldId id="297" r:id="rId12"/>
    <p:sldId id="298" r:id="rId13"/>
    <p:sldId id="299" r:id="rId14"/>
    <p:sldId id="301" r:id="rId15"/>
    <p:sldId id="300" r:id="rId16"/>
    <p:sldId id="30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multicamp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9999FF"/>
    <a:srgbClr val="99CCFF"/>
    <a:srgbClr val="FFCCCC"/>
    <a:srgbClr val="FFCC99"/>
    <a:srgbClr val="FF4747"/>
    <a:srgbClr val="FF3300"/>
    <a:srgbClr val="E87288"/>
    <a:srgbClr val="F8F6F7"/>
    <a:srgbClr val="FAF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80248" autoAdjust="0"/>
  </p:normalViewPr>
  <p:slideViewPr>
    <p:cSldViewPr snapToGrid="0">
      <p:cViewPr varScale="1">
        <p:scale>
          <a:sx n="126" d="100"/>
          <a:sy n="126" d="100"/>
        </p:scale>
        <p:origin x="1578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0780E-70ED-4798-884F-6834EDF39879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E7B27-0F4A-471A-8D5D-3A8774E5A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05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당신을 위한 진짜 가격 </a:t>
            </a:r>
            <a:r>
              <a:rPr lang="en-US" altLang="ko-KR" dirty="0"/>
              <a:t>REAL PRICE 6</a:t>
            </a:r>
            <a:r>
              <a:rPr lang="ko-KR" altLang="en-US" dirty="0"/>
              <a:t>팀 발표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7B27-0F4A-471A-8D5D-3A8774E5A0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686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통해 현재 위치에서 교통비 포함 </a:t>
            </a:r>
            <a:r>
              <a:rPr lang="en-US" altLang="ko-KR" dirty="0"/>
              <a:t>1</a:t>
            </a:r>
            <a:r>
              <a:rPr lang="ko-KR" altLang="en-US" dirty="0"/>
              <a:t>만원 이내에 먹을 수 있는 맛집의 메뉴를 카드 리스트 형태로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만원을 들고 집을 나선다면 교통비를 내고도 강남에 있는 </a:t>
            </a:r>
            <a:r>
              <a:rPr lang="ko-KR" altLang="en-US" dirty="0" err="1"/>
              <a:t>교대이층집의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 err="1"/>
              <a:t>차돌볶음밥＇을</a:t>
            </a:r>
            <a:r>
              <a:rPr lang="ko-KR" altLang="en-US" dirty="0"/>
              <a:t> 먹을 수 있겠네요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7B27-0F4A-471A-8D5D-3A8774E5A0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63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지도와 메뉴 화면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검색 결과가 왼쪽 지도에 마커로 표시되고</a:t>
            </a:r>
            <a:endParaRPr lang="en-US" altLang="ko-KR" dirty="0"/>
          </a:p>
          <a:p>
            <a:r>
              <a:rPr lang="ko-KR" altLang="en-US" dirty="0"/>
              <a:t>오른쪽에는 해당 가게의 이름</a:t>
            </a:r>
            <a:r>
              <a:rPr lang="en-US" altLang="ko-KR" dirty="0"/>
              <a:t>, </a:t>
            </a:r>
            <a:r>
              <a:rPr lang="ko-KR" altLang="en-US" dirty="0"/>
              <a:t>평점</a:t>
            </a:r>
            <a:r>
              <a:rPr lang="en-US" altLang="ko-KR" dirty="0"/>
              <a:t>, </a:t>
            </a:r>
            <a:r>
              <a:rPr lang="ko-KR" altLang="en-US" dirty="0"/>
              <a:t>먹을 수 있는 </a:t>
            </a:r>
            <a:r>
              <a:rPr lang="ko-KR" altLang="en-US" dirty="0" err="1"/>
              <a:t>메뉴명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교통비 등이 표시됩니다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7B27-0F4A-471A-8D5D-3A8774E5A0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533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금액 </a:t>
            </a:r>
            <a:r>
              <a:rPr lang="ko-KR" altLang="en-US" dirty="0" err="1"/>
              <a:t>검색창</a:t>
            </a:r>
            <a:r>
              <a:rPr lang="ko-KR" altLang="en-US" dirty="0"/>
              <a:t> 아래에는 해당 검색 결과의 태그들이 위치하고 이를 선택해 메뉴 필터링을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7B27-0F4A-471A-8D5D-3A8774E5A0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22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마커 혹은 메뉴 카드를 누르게 되면 다음과 같은 가게 상세 정보 화면이 팝업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상세 정보에는 입력한 금액으로 먹을 수 있는 메뉴들의 리스트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리뷰 만족 그래프</a:t>
            </a:r>
            <a:r>
              <a:rPr lang="en-US" altLang="ko-KR" dirty="0"/>
              <a:t>, </a:t>
            </a:r>
            <a:r>
              <a:rPr lang="ko-KR" altLang="en-US" dirty="0"/>
              <a:t>리뷰 등이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7B27-0F4A-471A-8D5D-3A8774E5A0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01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리얼</a:t>
            </a:r>
            <a:r>
              <a:rPr lang="ko-KR" altLang="en-US" dirty="0"/>
              <a:t> 프라이스 사이트에 접속하면 다음과 같은 랜딩 화면이 나오고</a:t>
            </a:r>
            <a:endParaRPr lang="en-US" altLang="ko-KR" dirty="0"/>
          </a:p>
          <a:p>
            <a:r>
              <a:rPr lang="ko-KR" altLang="en-US" dirty="0"/>
              <a:t>가격을 입력할 수 있는 창이 나옵니다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만원을 입력하면 이 가격에 먹을 수 있는 맛집과 메뉴가 카드 리스트로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상단에 있는 지도 아이콘을 클릭하면</a:t>
            </a:r>
            <a:endParaRPr lang="en-US" altLang="ko-KR" dirty="0"/>
          </a:p>
          <a:p>
            <a:r>
              <a:rPr lang="ko-KR" altLang="en-US" dirty="0"/>
              <a:t>다음과 같이 지도와 메뉴 리스트 그리고 태그가 있는 화면이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지도에 있는 마커에 마우스를 오버하면 해당 메뉴의 정보가 팝업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 상태에서 </a:t>
            </a:r>
            <a:r>
              <a:rPr lang="en-US" altLang="ko-KR" dirty="0"/>
              <a:t>5</a:t>
            </a:r>
            <a:r>
              <a:rPr lang="ko-KR" altLang="en-US" dirty="0"/>
              <a:t>천원으로 검색하면</a:t>
            </a:r>
            <a:endParaRPr lang="en-US" altLang="ko-KR" dirty="0"/>
          </a:p>
          <a:p>
            <a:r>
              <a:rPr lang="ko-KR" altLang="en-US" dirty="0"/>
              <a:t>지도의 반경내에서 교통비 포함 </a:t>
            </a:r>
            <a:r>
              <a:rPr lang="en-US" altLang="ko-KR" dirty="0"/>
              <a:t>5</a:t>
            </a:r>
            <a:r>
              <a:rPr lang="ko-KR" altLang="en-US" dirty="0"/>
              <a:t>천원에 먹을 수 있는 메뉴들을 검색합니다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태그를 통해 필터링을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리스트 최하단의 </a:t>
            </a:r>
            <a:r>
              <a:rPr lang="ko-KR" altLang="en-US" dirty="0" err="1"/>
              <a:t>더보기</a:t>
            </a:r>
            <a:r>
              <a:rPr lang="ko-KR" altLang="en-US" dirty="0"/>
              <a:t> 버튼을 통해 더 많은 결과를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7B27-0F4A-471A-8D5D-3A8774E5A0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5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기대효과는</a:t>
            </a:r>
            <a:endParaRPr lang="en-US" altLang="ko-KR" dirty="0"/>
          </a:p>
          <a:p>
            <a:r>
              <a:rPr lang="ko-KR" altLang="en-US" dirty="0"/>
              <a:t>소비자는 원하는 금액에서 해결할 수 있는 맛집들을 </a:t>
            </a:r>
            <a:r>
              <a:rPr lang="ko-KR" altLang="en-US" dirty="0" err="1"/>
              <a:t>추천받을</a:t>
            </a:r>
            <a:r>
              <a:rPr lang="ko-KR" altLang="en-US" dirty="0"/>
              <a:t> 수 있고</a:t>
            </a:r>
            <a:endParaRPr lang="en-US" altLang="ko-KR" dirty="0"/>
          </a:p>
          <a:p>
            <a:r>
              <a:rPr lang="ko-KR" altLang="en-US" dirty="0"/>
              <a:t>산정된 비용으로 높은 가성비를 체감할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음식점 주인은 주변 상권에서 가성비가 뛰어난 메뉴를 파악할 수 있고</a:t>
            </a:r>
            <a:endParaRPr lang="en-US" altLang="ko-KR" dirty="0"/>
          </a:p>
          <a:p>
            <a:r>
              <a:rPr lang="ko-KR" altLang="en-US" dirty="0"/>
              <a:t>산정 비용을 토대로 금액별 다양한 메뉴를 개발할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7B27-0F4A-471A-8D5D-3A8774E5A0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031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당신을 위한 진짜 가격 </a:t>
            </a:r>
            <a:r>
              <a:rPr lang="ko-KR" altLang="en-US" dirty="0" err="1"/>
              <a:t>리얼</a:t>
            </a:r>
            <a:r>
              <a:rPr lang="ko-KR" altLang="en-US" dirty="0"/>
              <a:t> 프라이스 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7B27-0F4A-471A-8D5D-3A8774E5A0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781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</a:t>
            </a:r>
            <a:endParaRPr lang="en-US" altLang="ko-KR" dirty="0"/>
          </a:p>
          <a:p>
            <a:r>
              <a:rPr lang="ko-KR" altLang="en-US" dirty="0"/>
              <a:t>어떤 의도로 서비스를 기획하고</a:t>
            </a:r>
            <a:endParaRPr lang="en-US" altLang="ko-KR" dirty="0"/>
          </a:p>
          <a:p>
            <a:r>
              <a:rPr lang="ko-KR" altLang="en-US" dirty="0"/>
              <a:t>어떤 서비스를 만들었는지</a:t>
            </a:r>
            <a:endParaRPr lang="en-US" altLang="ko-KR" dirty="0"/>
          </a:p>
          <a:p>
            <a:r>
              <a:rPr lang="ko-KR" altLang="en-US" dirty="0"/>
              <a:t>그리고 이를 통해 어떤 기대효과를 얻을 수 있는지를 마지막으로 발표 이어가겠습니다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7B27-0F4A-471A-8D5D-3A8774E5A0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362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메뉴의 가격에는 단순히 메뉴판에 적힌 금액만 포함되어 있을까요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메뉴를 찾는 번거로움</a:t>
            </a:r>
            <a:r>
              <a:rPr lang="en-US" altLang="ko-KR" dirty="0"/>
              <a:t>, </a:t>
            </a:r>
            <a:r>
              <a:rPr lang="ko-KR" altLang="en-US" dirty="0"/>
              <a:t>맛있을지 고민하는 노력</a:t>
            </a:r>
            <a:r>
              <a:rPr lang="en-US" altLang="ko-KR" dirty="0"/>
              <a:t>, </a:t>
            </a:r>
            <a:r>
              <a:rPr lang="ko-KR" altLang="en-US" dirty="0"/>
              <a:t>거기에 교통비 까지</a:t>
            </a:r>
            <a:endParaRPr lang="en-US" altLang="ko-KR" dirty="0"/>
          </a:p>
          <a:p>
            <a:r>
              <a:rPr lang="ko-KR" altLang="en-US" dirty="0"/>
              <a:t>저희는 메뉴의 진짜 가격을 찾아보기로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7B27-0F4A-471A-8D5D-3A8774E5A0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212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당신에게 진짜 가격을 </a:t>
            </a:r>
            <a:r>
              <a:rPr lang="ko-KR" altLang="en-US" dirty="0" err="1"/>
              <a:t>알려드릴게요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7B27-0F4A-471A-8D5D-3A8774E5A0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743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주머니에 있는 </a:t>
            </a:r>
            <a:r>
              <a:rPr lang="en-US" altLang="ko-KR" dirty="0"/>
              <a:t>5</a:t>
            </a:r>
            <a:r>
              <a:rPr lang="ko-KR" altLang="en-US" dirty="0"/>
              <a:t>천원으로 먹을 수 있는 맛집이 있을까요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지갑에 돈도 없고</a:t>
            </a:r>
            <a:endParaRPr lang="en-US" altLang="ko-KR" dirty="0"/>
          </a:p>
          <a:p>
            <a:r>
              <a:rPr lang="ko-KR" altLang="en-US" dirty="0"/>
              <a:t>멀면</a:t>
            </a:r>
            <a:r>
              <a:rPr lang="en-US" altLang="ko-KR" dirty="0"/>
              <a:t>, </a:t>
            </a:r>
            <a:r>
              <a:rPr lang="ko-KR" altLang="en-US" dirty="0"/>
              <a:t>교통비도 </a:t>
            </a:r>
            <a:r>
              <a:rPr lang="ko-KR" altLang="en-US" dirty="0" err="1"/>
              <a:t>내야하는데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근데 맛있으면 </a:t>
            </a:r>
            <a:r>
              <a:rPr lang="ko-KR" altLang="en-US" dirty="0" err="1"/>
              <a:t>좋겠어요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7B27-0F4A-471A-8D5D-3A8774E5A0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677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소비자는 본인이 원하는 금액 안에서 해결할 수 있는 가성비 뛰어난 맛집을 </a:t>
            </a:r>
            <a:r>
              <a:rPr lang="ko-KR" altLang="en-US" dirty="0" err="1"/>
              <a:t>추천받습니다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가격은 고객이 지불할 수 있는 금액으로 한정하고 여기에 교통비를 포함해 음식의 진짜 가격을 측정합니다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맛 없는 음식이 과연 제값을 했다고 할 수 있을까요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그래서 저희는 가장 맛있다고 평점이 난 가게를 순서로 보여줍니다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통해 소비자는 메뉴의 진짜 가격을 지불하고 만족스러운 식사를 하게 될 것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7B27-0F4A-471A-8D5D-3A8774E5A0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11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리얼</a:t>
            </a:r>
            <a:r>
              <a:rPr lang="ko-KR" altLang="en-US" dirty="0"/>
              <a:t> 프라이스는 크게 </a:t>
            </a:r>
            <a:r>
              <a:rPr lang="en-US" altLang="ko-KR" dirty="0"/>
              <a:t>2</a:t>
            </a:r>
            <a:r>
              <a:rPr lang="ko-KR" altLang="en-US" dirty="0"/>
              <a:t>가지 모드가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직관적으로 해당 금액의 메뉴들을 쭉 볼 수 있는 메뉴 모드와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지도에 해당 금액 이하의 메뉴를 파는 맛집의 위치와 메뉴 리스트가 보이는 지도 메뉴 모드가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7B27-0F4A-471A-8D5D-3A8774E5A0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969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메인 페이지에서 가격으로 메뉴를 검색합니다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메뉴 리스트가 출력되고 보다 자세한 정보를 </a:t>
            </a:r>
            <a:r>
              <a:rPr lang="ko-KR" altLang="en-US" dirty="0" err="1"/>
              <a:t>얻기위해서</a:t>
            </a:r>
            <a:r>
              <a:rPr lang="ko-KR" altLang="en-US" dirty="0"/>
              <a:t> 지도 메뉴 모드로 전환합니다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마음에 드는 메뉴를 골라 누르면 가게 상세 정보를 얻을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7B27-0F4A-471A-8D5D-3A8774E5A0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641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페이지에서 저희는 딱 가격 하나만 </a:t>
            </a:r>
            <a:r>
              <a:rPr lang="ko-KR" altLang="en-US" dirty="0" err="1"/>
              <a:t>입력받습니다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뒷단에서</a:t>
            </a:r>
            <a:r>
              <a:rPr lang="ko-KR" altLang="en-US" dirty="0"/>
              <a:t> 유저의 현재 위치를 가져옵니다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7B27-0F4A-471A-8D5D-3A8774E5A0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25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CDA2-36DF-4562-B5AA-EDA928E98D4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71D75-EAEA-4044-BDA0-AF0FC29A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900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CDA2-36DF-4562-B5AA-EDA928E98D4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71D75-EAEA-4044-BDA0-AF0FC29A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748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CDA2-36DF-4562-B5AA-EDA928E98D4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71D75-EAEA-4044-BDA0-AF0FC29A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83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CDA2-36DF-4562-B5AA-EDA928E98D4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71D75-EAEA-4044-BDA0-AF0FC29A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521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CDA2-36DF-4562-B5AA-EDA928E98D4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71D75-EAEA-4044-BDA0-AF0FC29A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52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CDA2-36DF-4562-B5AA-EDA928E98D4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71D75-EAEA-4044-BDA0-AF0FC29A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52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CDA2-36DF-4562-B5AA-EDA928E98D4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71D75-EAEA-4044-BDA0-AF0FC29A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50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CDA2-36DF-4562-B5AA-EDA928E98D4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71D75-EAEA-4044-BDA0-AF0FC29A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339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CDA2-36DF-4562-B5AA-EDA928E98D4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71D75-EAEA-4044-BDA0-AF0FC29A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367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CDA2-36DF-4562-B5AA-EDA928E98D4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71D75-EAEA-4044-BDA0-AF0FC29A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398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CDA2-36DF-4562-B5AA-EDA928E98D4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71D75-EAEA-4044-BDA0-AF0FC29A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565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BCDA2-36DF-4562-B5AA-EDA928E98D4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71D75-EAEA-4044-BDA0-AF0FC29A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05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21246" y="2393689"/>
            <a:ext cx="2270754" cy="22707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54842" y="3077917"/>
            <a:ext cx="5073525" cy="11387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당신을 위한 진짜 가격</a:t>
            </a:r>
            <a:endParaRPr lang="en-US" altLang="ko-KR" sz="2400" dirty="0"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  <a:p>
            <a:pPr algn="ctr"/>
            <a:r>
              <a:rPr lang="en-US" altLang="ko-KR" sz="4400" dirty="0">
                <a:solidFill>
                  <a:srgbClr val="0F4C82"/>
                </a:solidFill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REAL</a:t>
            </a:r>
            <a:r>
              <a:rPr lang="en-US" altLang="ko-KR" sz="4400" dirty="0">
                <a:solidFill>
                  <a:schemeClr val="bg1"/>
                </a:solidFill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 </a:t>
            </a:r>
            <a:r>
              <a:rPr lang="en-US" altLang="ko-KR" sz="4400" dirty="0">
                <a:solidFill>
                  <a:srgbClr val="D62728"/>
                </a:solidFill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PRICE</a:t>
            </a:r>
            <a:endParaRPr lang="ko-KR" altLang="en-US" sz="4400" dirty="0">
              <a:solidFill>
                <a:srgbClr val="D62728"/>
              </a:solidFill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925AD5-119E-4C17-9FE1-F6696797C4E2}"/>
              </a:ext>
            </a:extLst>
          </p:cNvPr>
          <p:cNvGrpSpPr/>
          <p:nvPr/>
        </p:nvGrpSpPr>
        <p:grpSpPr>
          <a:xfrm>
            <a:off x="-47440" y="2280180"/>
            <a:ext cx="2523624" cy="2497772"/>
            <a:chOff x="-80890" y="1913971"/>
            <a:chExt cx="3263623" cy="323019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162" y="1913971"/>
              <a:ext cx="3223895" cy="3230191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-37531" y="4226215"/>
              <a:ext cx="356301" cy="874105"/>
            </a:xfrm>
            <a:prstGeom prst="rect">
              <a:avLst/>
            </a:prstGeom>
            <a:solidFill>
              <a:srgbClr val="E87288"/>
            </a:solidFill>
            <a:ln>
              <a:solidFill>
                <a:srgbClr val="E872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-80890" y="4114800"/>
              <a:ext cx="332060" cy="1018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0201" y="4480560"/>
              <a:ext cx="397510" cy="619759"/>
            </a:xfrm>
            <a:prstGeom prst="rect">
              <a:avLst/>
            </a:prstGeom>
            <a:solidFill>
              <a:srgbClr val="E87288"/>
            </a:solidFill>
            <a:ln>
              <a:solidFill>
                <a:srgbClr val="E872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-31182" y="4997368"/>
              <a:ext cx="767717" cy="14679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CCCD957-24BB-4641-B298-719709864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761" y="5772150"/>
            <a:ext cx="904478" cy="84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09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5990A8-B8A1-4DBE-85DA-3A6CB6960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6" r="813"/>
          <a:stretch/>
        </p:blipFill>
        <p:spPr>
          <a:xfrm>
            <a:off x="6078" y="0"/>
            <a:ext cx="12179844" cy="6858000"/>
          </a:xfrm>
          <a:prstGeom prst="rect">
            <a:avLst/>
          </a:prstGeom>
          <a:ln w="19050"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C8E3246-464D-4AD0-A206-CEB90D8E7D78}"/>
              </a:ext>
            </a:extLst>
          </p:cNvPr>
          <p:cNvGrpSpPr/>
          <p:nvPr/>
        </p:nvGrpSpPr>
        <p:grpSpPr>
          <a:xfrm>
            <a:off x="198120" y="358140"/>
            <a:ext cx="4026166" cy="584775"/>
            <a:chOff x="358140" y="83820"/>
            <a:chExt cx="4026166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738716-7FD6-4E14-AC90-9F8D0E148AB7}"/>
                </a:ext>
              </a:extLst>
            </p:cNvPr>
            <p:cNvSpPr txBox="1"/>
            <p:nvPr/>
          </p:nvSpPr>
          <p:spPr>
            <a:xfrm>
              <a:off x="443907" y="83820"/>
              <a:ext cx="39403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기능 소개</a:t>
              </a:r>
              <a:endParaRPr lang="en-US" altLang="ko-KR" sz="16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메뉴 화면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0D40227-3A48-4762-9001-BDB7D7034E5C}"/>
                </a:ext>
              </a:extLst>
            </p:cNvPr>
            <p:cNvSpPr/>
            <p:nvPr/>
          </p:nvSpPr>
          <p:spPr>
            <a:xfrm>
              <a:off x="358140" y="169439"/>
              <a:ext cx="85767" cy="447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397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CCB5C82-F646-4A0D-89B7-33D49B7607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6" t="5735" r="1541"/>
          <a:stretch/>
        </p:blipFill>
        <p:spPr>
          <a:xfrm>
            <a:off x="0" y="198014"/>
            <a:ext cx="12192000" cy="6461971"/>
          </a:xfrm>
          <a:prstGeom prst="rect">
            <a:avLst/>
          </a:prstGeom>
          <a:ln w="19050">
            <a:noFill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F46C25A-E293-4E31-AA67-6F1235F8E624}"/>
              </a:ext>
            </a:extLst>
          </p:cNvPr>
          <p:cNvGrpSpPr/>
          <p:nvPr/>
        </p:nvGrpSpPr>
        <p:grpSpPr>
          <a:xfrm>
            <a:off x="198120" y="83820"/>
            <a:ext cx="4026166" cy="584775"/>
            <a:chOff x="358140" y="83820"/>
            <a:chExt cx="4026166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B67DEF-E1B4-4791-81B9-D25CE34F9365}"/>
                </a:ext>
              </a:extLst>
            </p:cNvPr>
            <p:cNvSpPr txBox="1"/>
            <p:nvPr/>
          </p:nvSpPr>
          <p:spPr>
            <a:xfrm>
              <a:off x="443907" y="83820"/>
              <a:ext cx="39403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2F5597"/>
                  </a:solidFill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기능 소개</a:t>
              </a:r>
              <a:endParaRPr lang="en-US" altLang="ko-KR" sz="1600" dirty="0">
                <a:solidFill>
                  <a:srgbClr val="2F5597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endParaRPr>
            </a:p>
            <a:p>
              <a:r>
                <a:rPr lang="ko-KR" altLang="en-US" sz="1600" dirty="0">
                  <a:solidFill>
                    <a:srgbClr val="2F5597"/>
                  </a:solidFill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지도 화면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6FBE08-B53B-4895-8BD4-B7A16195EEE5}"/>
                </a:ext>
              </a:extLst>
            </p:cNvPr>
            <p:cNvSpPr/>
            <p:nvPr/>
          </p:nvSpPr>
          <p:spPr>
            <a:xfrm>
              <a:off x="358140" y="169439"/>
              <a:ext cx="85767" cy="447305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2683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0E4184A-3D65-4EAA-8B07-930131A45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3" t="5657" r="813"/>
          <a:stretch/>
        </p:blipFill>
        <p:spPr>
          <a:xfrm>
            <a:off x="0" y="231892"/>
            <a:ext cx="12192000" cy="6394216"/>
          </a:xfrm>
          <a:prstGeom prst="rect">
            <a:avLst/>
          </a:prstGeom>
          <a:ln w="19050">
            <a:noFill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7E22B72-E09F-4FDC-98BF-A6A4723B9CBD}"/>
              </a:ext>
            </a:extLst>
          </p:cNvPr>
          <p:cNvGrpSpPr/>
          <p:nvPr/>
        </p:nvGrpSpPr>
        <p:grpSpPr>
          <a:xfrm>
            <a:off x="198120" y="83820"/>
            <a:ext cx="4026166" cy="584775"/>
            <a:chOff x="358140" y="83820"/>
            <a:chExt cx="4026166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F9E98F-6724-47EF-8863-516D92BD7C9C}"/>
                </a:ext>
              </a:extLst>
            </p:cNvPr>
            <p:cNvSpPr txBox="1"/>
            <p:nvPr/>
          </p:nvSpPr>
          <p:spPr>
            <a:xfrm>
              <a:off x="443907" y="83820"/>
              <a:ext cx="39403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2F5597"/>
                  </a:solidFill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기능 소개</a:t>
              </a:r>
              <a:endParaRPr lang="en-US" altLang="ko-KR" sz="1600" dirty="0">
                <a:solidFill>
                  <a:srgbClr val="2F5597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endParaRPr>
            </a:p>
            <a:p>
              <a:r>
                <a:rPr lang="ko-KR" altLang="en-US" sz="1600" dirty="0">
                  <a:solidFill>
                    <a:srgbClr val="2F5597"/>
                  </a:solidFill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지도</a:t>
              </a:r>
              <a:r>
                <a:rPr lang="en-US" altLang="ko-KR" sz="1600" dirty="0">
                  <a:solidFill>
                    <a:srgbClr val="2F5597"/>
                  </a:solidFill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 &amp; </a:t>
              </a:r>
              <a:r>
                <a:rPr lang="ko-KR" altLang="en-US" sz="1600" dirty="0">
                  <a:solidFill>
                    <a:srgbClr val="2F5597"/>
                  </a:solidFill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필터</a:t>
              </a:r>
              <a:r>
                <a:rPr lang="en-US" altLang="ko-KR" sz="1600" dirty="0">
                  <a:solidFill>
                    <a:srgbClr val="2F5597"/>
                  </a:solidFill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 </a:t>
              </a:r>
              <a:r>
                <a:rPr lang="ko-KR" altLang="en-US" sz="1600" dirty="0">
                  <a:solidFill>
                    <a:srgbClr val="2F5597"/>
                  </a:solidFill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화면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C680B9E-1989-406F-8C74-59C265A3A417}"/>
                </a:ext>
              </a:extLst>
            </p:cNvPr>
            <p:cNvSpPr/>
            <p:nvPr/>
          </p:nvSpPr>
          <p:spPr>
            <a:xfrm>
              <a:off x="358140" y="169439"/>
              <a:ext cx="85767" cy="447305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4420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7677D8-4A30-4F27-8329-06FE164F3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6" r="875"/>
          <a:stretch/>
        </p:blipFill>
        <p:spPr>
          <a:xfrm>
            <a:off x="-1" y="0"/>
            <a:ext cx="12187183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4BE87AB-CC87-4C3E-826F-1C56414B39F5}"/>
              </a:ext>
            </a:extLst>
          </p:cNvPr>
          <p:cNvGrpSpPr/>
          <p:nvPr/>
        </p:nvGrpSpPr>
        <p:grpSpPr>
          <a:xfrm>
            <a:off x="198120" y="274320"/>
            <a:ext cx="4026166" cy="584775"/>
            <a:chOff x="358140" y="83820"/>
            <a:chExt cx="4026166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9D30BA-CB73-4E7A-93C7-68FAB7F50832}"/>
                </a:ext>
              </a:extLst>
            </p:cNvPr>
            <p:cNvSpPr txBox="1"/>
            <p:nvPr/>
          </p:nvSpPr>
          <p:spPr>
            <a:xfrm>
              <a:off x="443907" y="83820"/>
              <a:ext cx="39403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기능 소개</a:t>
              </a:r>
              <a:endParaRPr lang="en-US" altLang="ko-KR" sz="16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상세 정보 화면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201D4B0-42C3-4658-8B8A-BD804B2FB816}"/>
                </a:ext>
              </a:extLst>
            </p:cNvPr>
            <p:cNvSpPr/>
            <p:nvPr/>
          </p:nvSpPr>
          <p:spPr>
            <a:xfrm>
              <a:off x="358140" y="169439"/>
              <a:ext cx="85767" cy="447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3922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2A3AD8B-A41A-4873-AF9C-26F8BAAEF6AD}"/>
              </a:ext>
            </a:extLst>
          </p:cNvPr>
          <p:cNvGrpSpPr/>
          <p:nvPr/>
        </p:nvGrpSpPr>
        <p:grpSpPr>
          <a:xfrm>
            <a:off x="198120" y="624840"/>
            <a:ext cx="4026166" cy="584775"/>
            <a:chOff x="358140" y="83820"/>
            <a:chExt cx="4026166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F28555-E706-45A9-85EC-ED481AE038DC}"/>
                </a:ext>
              </a:extLst>
            </p:cNvPr>
            <p:cNvSpPr txBox="1"/>
            <p:nvPr/>
          </p:nvSpPr>
          <p:spPr>
            <a:xfrm>
              <a:off x="443907" y="83820"/>
              <a:ext cx="39403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2F5597"/>
                  </a:solidFill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기능 소개</a:t>
              </a:r>
              <a:endParaRPr lang="en-US" altLang="ko-KR" sz="1600" dirty="0">
                <a:solidFill>
                  <a:srgbClr val="2F5597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endParaRPr>
            </a:p>
            <a:p>
              <a:r>
                <a:rPr lang="ko-KR" altLang="en-US" sz="1600" dirty="0">
                  <a:solidFill>
                    <a:srgbClr val="2F5597"/>
                  </a:solidFill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시연 영상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29B7EB9-C8BB-4328-977B-59DC3104E671}"/>
                </a:ext>
              </a:extLst>
            </p:cNvPr>
            <p:cNvSpPr/>
            <p:nvPr/>
          </p:nvSpPr>
          <p:spPr>
            <a:xfrm>
              <a:off x="358140" y="169439"/>
              <a:ext cx="85767" cy="447305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F559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921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1105269" y="1725655"/>
            <a:ext cx="9937869" cy="2176592"/>
          </a:xfrm>
          <a:prstGeom prst="roundRect">
            <a:avLst>
              <a:gd name="adj" fmla="val 15703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1105269" y="4254368"/>
            <a:ext cx="9937869" cy="2176592"/>
          </a:xfrm>
          <a:prstGeom prst="roundRect">
            <a:avLst>
              <a:gd name="adj" fmla="val 15703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B9E77-5F91-4C52-9E50-5AFF43AB72AA}"/>
              </a:ext>
            </a:extLst>
          </p:cNvPr>
          <p:cNvSpPr txBox="1"/>
          <p:nvPr/>
        </p:nvSpPr>
        <p:spPr>
          <a:xfrm>
            <a:off x="339609" y="361246"/>
            <a:ext cx="234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2F5597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기대효과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2C51040-BE82-4391-A016-8A6CDDAAAC7E}"/>
              </a:ext>
            </a:extLst>
          </p:cNvPr>
          <p:cNvCxnSpPr>
            <a:cxnSpLocks/>
          </p:cNvCxnSpPr>
          <p:nvPr/>
        </p:nvCxnSpPr>
        <p:spPr>
          <a:xfrm>
            <a:off x="0" y="1142422"/>
            <a:ext cx="2576732" cy="0"/>
          </a:xfrm>
          <a:prstGeom prst="line">
            <a:avLst/>
          </a:prstGeom>
          <a:ln w="762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1105270" y="4254368"/>
            <a:ext cx="2058573" cy="2176592"/>
            <a:chOff x="10086471" y="1490848"/>
            <a:chExt cx="2058573" cy="2176592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10086471" y="1490848"/>
              <a:ext cx="2058573" cy="2176592"/>
            </a:xfrm>
            <a:prstGeom prst="roundRect">
              <a:avLst>
                <a:gd name="adj" fmla="val 15703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3730" y="2182704"/>
              <a:ext cx="1284054" cy="1284054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10086472" y="1658090"/>
              <a:ext cx="2058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음식점 주인</a:t>
              </a:r>
              <a:endPara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105270" y="1725655"/>
            <a:ext cx="2058573" cy="2176592"/>
            <a:chOff x="7536550" y="1490848"/>
            <a:chExt cx="2058573" cy="2176592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7536550" y="1490848"/>
              <a:ext cx="2058573" cy="2176592"/>
            </a:xfrm>
            <a:prstGeom prst="roundRect">
              <a:avLst>
                <a:gd name="adj" fmla="val 15703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536551" y="1658090"/>
              <a:ext cx="20585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소비자</a:t>
              </a:r>
              <a:endPara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607" y="2118501"/>
              <a:ext cx="1412459" cy="141245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7" name="직사각형 46"/>
          <p:cNvSpPr/>
          <p:nvPr/>
        </p:nvSpPr>
        <p:spPr>
          <a:xfrm>
            <a:off x="3415176" y="2144537"/>
            <a:ext cx="697383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금액에서 해결할 수 있는 맛집들을 </a:t>
            </a:r>
            <a:r>
              <a:rPr lang="ko-KR" altLang="en-US" dirty="0" err="1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추천받을</a:t>
            </a:r>
            <a:r>
              <a:rPr lang="ko-KR" altLang="en-US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있다</a:t>
            </a:r>
            <a:r>
              <a:rPr lang="en-US" altLang="ko-KR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00206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산정된 비용으로 높은 가성비를 체감할 수 있다</a:t>
            </a:r>
            <a:r>
              <a:rPr lang="en-US" altLang="ko-KR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solidFill>
                <a:srgbClr val="00206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456125" y="4673250"/>
            <a:ext cx="689193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주변 상권에서 가성비가 뛰어난 메뉴를 파악할 수 있다</a:t>
            </a:r>
            <a:r>
              <a:rPr lang="en-US" altLang="ko-KR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00206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산정 비용을 토대로 금액별로 메뉴를 개발할 수 있다</a:t>
            </a:r>
            <a:r>
              <a:rPr lang="en-US" altLang="ko-KR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solidFill>
                <a:srgbClr val="00206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7827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C5D7D51-8334-4787-AA60-027964DB2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740" y="2551592"/>
            <a:ext cx="1874520" cy="175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3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134323" y="2443306"/>
            <a:ext cx="454300" cy="420648"/>
          </a:xfrm>
          <a:prstGeom prst="roundRect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1</a:t>
            </a:r>
            <a:endParaRPr lang="ko-KR" altLang="en-US" sz="1600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34322" y="3389215"/>
            <a:ext cx="454300" cy="420648"/>
          </a:xfrm>
          <a:prstGeom prst="roundRect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2</a:t>
            </a:r>
            <a:endParaRPr lang="ko-KR" altLang="en-US" sz="1600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122746" y="4335124"/>
            <a:ext cx="454300" cy="420648"/>
          </a:xfrm>
          <a:prstGeom prst="roundRect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3</a:t>
            </a:r>
            <a:endParaRPr lang="ko-KR" altLang="en-US" sz="1600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134322" y="5281033"/>
            <a:ext cx="454300" cy="420648"/>
          </a:xfrm>
          <a:prstGeom prst="roundRect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4</a:t>
            </a:r>
            <a:endParaRPr lang="ko-KR" altLang="en-US" sz="1600" dirty="0"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90526" y="2462545"/>
            <a:ext cx="1618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F5597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기획의도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90525" y="3378497"/>
            <a:ext cx="2035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F5597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서비스 소개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90524" y="4352163"/>
            <a:ext cx="2035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F5597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기능 소개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90524" y="5286768"/>
            <a:ext cx="2035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F5597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기대효과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4423" y="645017"/>
            <a:ext cx="2928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2F5597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Contents</a:t>
            </a:r>
            <a:endParaRPr lang="ko-KR" altLang="en-US" sz="3600" dirty="0">
              <a:solidFill>
                <a:srgbClr val="2F5597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cxnSp>
        <p:nvCxnSpPr>
          <p:cNvPr id="22" name="직선 연결선 21"/>
          <p:cNvCxnSpPr>
            <a:cxnSpLocks/>
          </p:cNvCxnSpPr>
          <p:nvPr/>
        </p:nvCxnSpPr>
        <p:spPr>
          <a:xfrm>
            <a:off x="-8792" y="1454169"/>
            <a:ext cx="2576732" cy="0"/>
          </a:xfrm>
          <a:prstGeom prst="line">
            <a:avLst/>
          </a:prstGeom>
          <a:ln w="762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83B2F82-1E7E-40A0-A2D3-5F47D6832F5E}"/>
              </a:ext>
            </a:extLst>
          </p:cNvPr>
          <p:cNvGrpSpPr/>
          <p:nvPr/>
        </p:nvGrpSpPr>
        <p:grpSpPr>
          <a:xfrm>
            <a:off x="8266261" y="4165535"/>
            <a:ext cx="3925739" cy="2692465"/>
            <a:chOff x="6380749" y="2872359"/>
            <a:chExt cx="5811251" cy="3985641"/>
          </a:xfrm>
        </p:grpSpPr>
        <p:pic>
          <p:nvPicPr>
            <p:cNvPr id="1028" name="Picture 4" descr="Daum 블로그">
              <a:extLst>
                <a:ext uri="{FF2B5EF4-FFF2-40B4-BE49-F238E27FC236}">
                  <a16:creationId xmlns:a16="http://schemas.microsoft.com/office/drawing/2014/main" id="{D4029B66-9D45-4A08-8969-29573EF26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0749" y="2872359"/>
              <a:ext cx="3810000" cy="192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배경투명PNG손.주먹.손가락.손팔관련편집=143">
              <a:extLst>
                <a:ext uri="{FF2B5EF4-FFF2-40B4-BE49-F238E27FC236}">
                  <a16:creationId xmlns:a16="http://schemas.microsoft.com/office/drawing/2014/main" id="{E817DA73-4942-444E-9634-F7ED894E90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0200" y="4019550"/>
              <a:ext cx="2971800" cy="2838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3226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704B9E77-5F91-4C52-9E50-5AFF43AB72AA}"/>
              </a:ext>
            </a:extLst>
          </p:cNvPr>
          <p:cNvSpPr txBox="1"/>
          <p:nvPr/>
        </p:nvSpPr>
        <p:spPr>
          <a:xfrm>
            <a:off x="217155" y="303742"/>
            <a:ext cx="2142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2F5597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기획의도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2C51040-BE82-4391-A016-8A6CDDAAAC7E}"/>
              </a:ext>
            </a:extLst>
          </p:cNvPr>
          <p:cNvCxnSpPr>
            <a:cxnSpLocks/>
          </p:cNvCxnSpPr>
          <p:nvPr/>
        </p:nvCxnSpPr>
        <p:spPr>
          <a:xfrm>
            <a:off x="0" y="1142422"/>
            <a:ext cx="2576732" cy="0"/>
          </a:xfrm>
          <a:prstGeom prst="line">
            <a:avLst/>
          </a:prstGeom>
          <a:ln w="762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2577248" y="4705613"/>
            <a:ext cx="7037504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메뉴의 가격에는 단순히 </a:t>
            </a:r>
            <a:r>
              <a:rPr lang="ko-KR" altLang="en-US" dirty="0">
                <a:solidFill>
                  <a:srgbClr val="2F5597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메뉴판에 적힌 금액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만 포함되어 있을까요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?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DA7192-B500-40EB-BF23-890629E5966D}"/>
              </a:ext>
            </a:extLst>
          </p:cNvPr>
          <p:cNvGrpSpPr/>
          <p:nvPr/>
        </p:nvGrpSpPr>
        <p:grpSpPr>
          <a:xfrm>
            <a:off x="4231564" y="2474096"/>
            <a:ext cx="3728872" cy="1541064"/>
            <a:chOff x="4490660" y="2077856"/>
            <a:chExt cx="3728872" cy="1541064"/>
          </a:xfrm>
        </p:grpSpPr>
        <p:pic>
          <p:nvPicPr>
            <p:cNvPr id="1026" name="Picture 2" descr="한 눈에 딱 들어오는 해바라기 식당 벽메뉴판, X배너 : 네이버 블로그">
              <a:extLst>
                <a:ext uri="{FF2B5EF4-FFF2-40B4-BE49-F238E27FC236}">
                  <a16:creationId xmlns:a16="http://schemas.microsoft.com/office/drawing/2014/main" id="{04C25E18-7865-4468-B96C-8116819B09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">
              <a:off x="6042663" y="2077856"/>
              <a:ext cx="2176869" cy="1390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카페메뉴판 일러스트 ai 무료다운로드 - cafe menu board - Urbanbrush">
              <a:extLst>
                <a:ext uri="{FF2B5EF4-FFF2-40B4-BE49-F238E27FC236}">
                  <a16:creationId xmlns:a16="http://schemas.microsoft.com/office/drawing/2014/main" id="{C90ED947-EC27-4CDD-BE57-33F76FBF04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00000">
              <a:off x="4490660" y="2302565"/>
              <a:ext cx="1841458" cy="131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483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704B9E77-5F91-4C52-9E50-5AFF43AB72AA}"/>
              </a:ext>
            </a:extLst>
          </p:cNvPr>
          <p:cNvSpPr txBox="1"/>
          <p:nvPr/>
        </p:nvSpPr>
        <p:spPr>
          <a:xfrm>
            <a:off x="217155" y="303742"/>
            <a:ext cx="2142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2F5597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기획의도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2C51040-BE82-4391-A016-8A6CDDAAAC7E}"/>
              </a:ext>
            </a:extLst>
          </p:cNvPr>
          <p:cNvCxnSpPr>
            <a:cxnSpLocks/>
          </p:cNvCxnSpPr>
          <p:nvPr/>
        </p:nvCxnSpPr>
        <p:spPr>
          <a:xfrm>
            <a:off x="0" y="1142422"/>
            <a:ext cx="2576732" cy="0"/>
          </a:xfrm>
          <a:prstGeom prst="line">
            <a:avLst/>
          </a:prstGeom>
          <a:ln w="762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067243" y="3679381"/>
            <a:ext cx="4057521" cy="500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당신에게 </a:t>
            </a:r>
            <a:r>
              <a:rPr lang="ko-KR" altLang="en-US" sz="2000" dirty="0">
                <a:solidFill>
                  <a:srgbClr val="2F5597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진짜 가격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을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알려드릴게요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499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8792" y="3"/>
            <a:ext cx="12200792" cy="6858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4261" y="1138050"/>
            <a:ext cx="11574683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“</a:t>
            </a:r>
            <a:r>
              <a:rPr lang="ko-KR" altLang="en-US" sz="28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주머니에 있는 </a:t>
            </a:r>
            <a:r>
              <a:rPr lang="en-US" altLang="ko-KR" sz="28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5</a:t>
            </a:r>
            <a:r>
              <a:rPr lang="ko-KR" altLang="en-US" sz="28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천원으로 먹을 수 있는 맛집이 있을까</a:t>
            </a:r>
            <a:r>
              <a:rPr lang="en-US" altLang="ko-KR" sz="28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...?</a:t>
            </a:r>
            <a:r>
              <a:rPr lang="en-US" altLang="ko-KR" sz="4400" dirty="0">
                <a:solidFill>
                  <a:schemeClr val="bg1"/>
                </a:solidFill>
                <a:latin typeface="Sandoll 고딕Neo3 06 Bold" panose="020B0600000101010101" pitchFamily="34" charset="-127"/>
                <a:ea typeface="Sandoll 고딕Neo3 06 Bold" panose="020B0600000101010101" pitchFamily="34" charset="-127"/>
              </a:rPr>
              <a:t>”</a:t>
            </a:r>
            <a:endParaRPr lang="ko-KR" altLang="en-US" sz="2800" dirty="0">
              <a:solidFill>
                <a:schemeClr val="bg1"/>
              </a:solidFill>
              <a:latin typeface="Sandoll 고딕Neo3 06 Bold" panose="020B0600000101010101" pitchFamily="34" charset="-127"/>
              <a:ea typeface="Sandoll 고딕Neo3 06 Bold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16677" y="2634615"/>
            <a:ext cx="2399793" cy="3661762"/>
            <a:chOff x="2316677" y="2634615"/>
            <a:chExt cx="2399793" cy="3661762"/>
          </a:xfrm>
        </p:grpSpPr>
        <p:sp>
          <p:nvSpPr>
            <p:cNvPr id="45" name="직사각형 44"/>
            <p:cNvSpPr/>
            <p:nvPr/>
          </p:nvSpPr>
          <p:spPr>
            <a:xfrm>
              <a:off x="2410150" y="2634615"/>
              <a:ext cx="2306320" cy="3248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3034895" y="5280024"/>
              <a:ext cx="963360" cy="101635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3136434" y="5372825"/>
              <a:ext cx="760277" cy="77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150011" y="5580426"/>
              <a:ext cx="733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가격</a:t>
              </a: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9000" r="996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36" r="14596"/>
            <a:stretch/>
          </p:blipFill>
          <p:spPr>
            <a:xfrm>
              <a:off x="2316677" y="2738517"/>
              <a:ext cx="2399793" cy="2140585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2766597" y="4959944"/>
              <a:ext cx="1564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지갑에 돈도 없고</a:t>
              </a:r>
              <a:r>
                <a:rPr lang="en-US" altLang="ko-KR" sz="140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..</a:t>
              </a:r>
              <a:endParaRPr lang="ko-KR" altLang="en-US" sz="1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953112" y="2634615"/>
            <a:ext cx="2306320" cy="3661762"/>
            <a:chOff x="2410150" y="2634615"/>
            <a:chExt cx="2306320" cy="3661762"/>
          </a:xfrm>
        </p:grpSpPr>
        <p:sp>
          <p:nvSpPr>
            <p:cNvPr id="59" name="직사각형 58"/>
            <p:cNvSpPr/>
            <p:nvPr/>
          </p:nvSpPr>
          <p:spPr>
            <a:xfrm>
              <a:off x="2410150" y="2634615"/>
              <a:ext cx="2306320" cy="3248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3034895" y="5280024"/>
              <a:ext cx="963360" cy="101635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3136434" y="5372825"/>
              <a:ext cx="760277" cy="77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150011" y="5580426"/>
              <a:ext cx="733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교통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470034" y="4959944"/>
              <a:ext cx="2246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멀면</a:t>
              </a:r>
              <a:r>
                <a:rPr lang="en-US" altLang="ko-KR" sz="140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교통비도 내야하는데</a:t>
              </a:r>
              <a:r>
                <a:rPr lang="en-US" altLang="ko-KR" sz="140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..</a:t>
              </a:r>
              <a:endParaRPr lang="ko-KR" altLang="en-US" sz="1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496073" y="2634615"/>
            <a:ext cx="2306320" cy="3661762"/>
            <a:chOff x="2410150" y="2634615"/>
            <a:chExt cx="2306320" cy="3661762"/>
          </a:xfrm>
        </p:grpSpPr>
        <p:sp>
          <p:nvSpPr>
            <p:cNvPr id="66" name="직사각형 65"/>
            <p:cNvSpPr/>
            <p:nvPr/>
          </p:nvSpPr>
          <p:spPr>
            <a:xfrm>
              <a:off x="2410150" y="2634615"/>
              <a:ext cx="2306320" cy="3248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3034895" y="5280024"/>
              <a:ext cx="963360" cy="101635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3136434" y="5372825"/>
              <a:ext cx="760277" cy="77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150011" y="5580426"/>
              <a:ext cx="733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맛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493437" y="4959944"/>
              <a:ext cx="2062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근데 맛있으면 좋겠어</a:t>
              </a:r>
              <a:r>
                <a:rPr lang="en-US" altLang="ko-KR" sz="140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..!</a:t>
              </a:r>
              <a:endParaRPr lang="ko-KR" altLang="en-US" sz="1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9" r="2585"/>
          <a:stretch/>
        </p:blipFill>
        <p:spPr>
          <a:xfrm>
            <a:off x="4943977" y="2622312"/>
            <a:ext cx="2318131" cy="2256789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4954422" y="2622312"/>
            <a:ext cx="2297239" cy="231629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84"/>
          <a:stretch/>
        </p:blipFill>
        <p:spPr>
          <a:xfrm>
            <a:off x="7496073" y="2612209"/>
            <a:ext cx="2318007" cy="2266892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7493397" y="2612209"/>
            <a:ext cx="2308996" cy="226689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Daum 블로그">
            <a:extLst>
              <a:ext uri="{FF2B5EF4-FFF2-40B4-BE49-F238E27FC236}">
                <a16:creationId xmlns:a16="http://schemas.microsoft.com/office/drawing/2014/main" id="{8322093E-9B9A-48AF-82FD-2F4E0CCE4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4005788" y="932057"/>
            <a:ext cx="677032" cy="38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555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7067612" y="1784335"/>
            <a:ext cx="4877460" cy="1622629"/>
            <a:chOff x="6191868" y="1493612"/>
            <a:chExt cx="5901726" cy="1963381"/>
          </a:xfrm>
        </p:grpSpPr>
        <p:sp>
          <p:nvSpPr>
            <p:cNvPr id="10" name="타원 9"/>
            <p:cNvSpPr/>
            <p:nvPr/>
          </p:nvSpPr>
          <p:spPr>
            <a:xfrm>
              <a:off x="6191868" y="1493612"/>
              <a:ext cx="1498967" cy="1498967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9617" y="1689817"/>
              <a:ext cx="1036222" cy="103622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964686" y="1565661"/>
              <a:ext cx="1782300" cy="484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가격</a:t>
              </a:r>
              <a:endParaRPr lang="en-US" altLang="ko-KR" sz="2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044502" y="2116318"/>
              <a:ext cx="4049092" cy="13406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</a:rPr>
                <a:t>고객은 원하는 금액 안에서 소비 가능한 매장을 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</a:rPr>
                <a:t>추천 받아야한다</a:t>
              </a:r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</a:p>
            <a:p>
              <a:pPr marL="180000" indent="-457200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=&gt; 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소비자가 원하는 가격보다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낮은 가격의 메뉴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가진 매장을 추천한다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067612" y="3356619"/>
            <a:ext cx="4958484" cy="1368712"/>
            <a:chOff x="6191868" y="1493612"/>
            <a:chExt cx="5999765" cy="1656143"/>
          </a:xfrm>
        </p:grpSpPr>
        <p:sp>
          <p:nvSpPr>
            <p:cNvPr id="23" name="타원 22"/>
            <p:cNvSpPr/>
            <p:nvPr/>
          </p:nvSpPr>
          <p:spPr>
            <a:xfrm>
              <a:off x="6191868" y="1493612"/>
              <a:ext cx="1498967" cy="149896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964686" y="1565661"/>
              <a:ext cx="1782300" cy="484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교통</a:t>
              </a:r>
              <a:endParaRPr lang="en-US" altLang="ko-KR" sz="2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044504" y="2116318"/>
              <a:ext cx="4147129" cy="1033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고객은 교통비를 포함해서 총 드는 비용을 알아야한다</a:t>
              </a:r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1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80000" indent="-457200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=&gt; </a:t>
              </a:r>
              <a:r>
                <a:rPr lang="ko-KR" altLang="en-US" sz="1100" dirty="0" err="1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주유비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대중교통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도보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택시 등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실제로 드는 교통비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추가하여  총비용을 산정한다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067612" y="4928904"/>
            <a:ext cx="4958484" cy="1368713"/>
            <a:chOff x="6191868" y="1493612"/>
            <a:chExt cx="5999765" cy="1656143"/>
          </a:xfrm>
        </p:grpSpPr>
        <p:sp>
          <p:nvSpPr>
            <p:cNvPr id="28" name="타원 27"/>
            <p:cNvSpPr/>
            <p:nvPr/>
          </p:nvSpPr>
          <p:spPr>
            <a:xfrm>
              <a:off x="6191868" y="1493612"/>
              <a:ext cx="1498967" cy="149896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64686" y="1565661"/>
              <a:ext cx="1782300" cy="484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맛</a:t>
              </a:r>
              <a:endParaRPr lang="en-US" altLang="ko-KR" sz="2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8044504" y="2116318"/>
              <a:ext cx="4147129" cy="1033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고객은 맛집을 추천 받아야한다</a:t>
              </a:r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1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80000" indent="-457200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=&gt; 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산정된 비용보다 낮은 메뉴를 가진 매장을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평점순</a:t>
              </a:r>
              <a:r>
                <a:rPr lang="ko-KR" altLang="en-US" sz="1100" dirty="0" err="1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으로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추천한다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199" y="5122691"/>
            <a:ext cx="851241" cy="85124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10" y="3498419"/>
            <a:ext cx="1061202" cy="1061202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0" y="1784335"/>
            <a:ext cx="6532880" cy="4603483"/>
            <a:chOff x="-386080" y="1859280"/>
            <a:chExt cx="6339840" cy="4603483"/>
          </a:xfrm>
        </p:grpSpPr>
        <p:sp>
          <p:nvSpPr>
            <p:cNvPr id="34" name="직사각형 33"/>
            <p:cNvSpPr/>
            <p:nvPr/>
          </p:nvSpPr>
          <p:spPr>
            <a:xfrm>
              <a:off x="-386080" y="1859280"/>
              <a:ext cx="6339840" cy="460348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2060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-150837" y="2162908"/>
              <a:ext cx="3789484" cy="3789484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1573823" y="2162908"/>
              <a:ext cx="3789484" cy="3789484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743905" y="3505158"/>
              <a:ext cx="17602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err="1">
                  <a:solidFill>
                    <a:schemeClr val="accent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가성비</a:t>
              </a:r>
              <a:endParaRPr lang="en-US" altLang="ko-KR" sz="3600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가격 대비 성능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43231" y="3041194"/>
              <a:ext cx="8386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가격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100627" y="3041194"/>
              <a:ext cx="8386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품질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011" y="4805127"/>
              <a:ext cx="1657636" cy="1657636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26115" y="3761909"/>
              <a:ext cx="1245406" cy="1245406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26" y="3844827"/>
              <a:ext cx="1167322" cy="1167322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04B9E77-5F91-4C52-9E50-5AFF43AB72AA}"/>
              </a:ext>
            </a:extLst>
          </p:cNvPr>
          <p:cNvSpPr txBox="1"/>
          <p:nvPr/>
        </p:nvSpPr>
        <p:spPr>
          <a:xfrm>
            <a:off x="52419" y="334222"/>
            <a:ext cx="2576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2F5597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서비스소개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2C51040-BE82-4391-A016-8A6CDDAAAC7E}"/>
              </a:ext>
            </a:extLst>
          </p:cNvPr>
          <p:cNvCxnSpPr>
            <a:cxnSpLocks/>
          </p:cNvCxnSpPr>
          <p:nvPr/>
        </p:nvCxnSpPr>
        <p:spPr>
          <a:xfrm>
            <a:off x="0" y="1142422"/>
            <a:ext cx="2576732" cy="0"/>
          </a:xfrm>
          <a:prstGeom prst="line">
            <a:avLst/>
          </a:prstGeom>
          <a:ln w="762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2419" y="1240808"/>
            <a:ext cx="74991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소비자는 본인이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금액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안에서 해결할 수 있는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가성비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뛰어난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맛집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추천받는다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1057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F8986BD-A501-4F5B-BDFF-B5B6ABC5E4EC}"/>
              </a:ext>
            </a:extLst>
          </p:cNvPr>
          <p:cNvCxnSpPr>
            <a:cxnSpLocks/>
          </p:cNvCxnSpPr>
          <p:nvPr/>
        </p:nvCxnSpPr>
        <p:spPr>
          <a:xfrm>
            <a:off x="0" y="1142422"/>
            <a:ext cx="2576732" cy="0"/>
          </a:xfrm>
          <a:prstGeom prst="line">
            <a:avLst/>
          </a:prstGeom>
          <a:ln w="762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8637C0-B82C-416D-9B5E-996E213675F8}"/>
              </a:ext>
            </a:extLst>
          </p:cNvPr>
          <p:cNvSpPr txBox="1"/>
          <p:nvPr/>
        </p:nvSpPr>
        <p:spPr>
          <a:xfrm>
            <a:off x="2468524" y="5181600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메뉴 모드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A33F-4542-4FC9-A0D9-AE9A3C3B085F}"/>
              </a:ext>
            </a:extLst>
          </p:cNvPr>
          <p:cNvSpPr txBox="1"/>
          <p:nvPr/>
        </p:nvSpPr>
        <p:spPr>
          <a:xfrm>
            <a:off x="8126744" y="5181600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지도 모드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3B880D-81CE-4B2E-AD12-287762726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73" y="2558254"/>
            <a:ext cx="2817249" cy="2246748"/>
          </a:xfrm>
          <a:prstGeom prst="rect">
            <a:avLst/>
          </a:prstGeom>
          <a:ln w="19050">
            <a:solidFill>
              <a:srgbClr val="2F5597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D02FE0-69C7-4292-8A69-C7C72DC30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879" y="2558254"/>
            <a:ext cx="1800476" cy="2305372"/>
          </a:xfrm>
          <a:prstGeom prst="rect">
            <a:avLst/>
          </a:prstGeom>
          <a:ln w="19050">
            <a:solidFill>
              <a:srgbClr val="2F5597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3286A0-257C-413E-9E88-F6F21ECA6EE6}"/>
              </a:ext>
            </a:extLst>
          </p:cNvPr>
          <p:cNvSpPr txBox="1"/>
          <p:nvPr/>
        </p:nvSpPr>
        <p:spPr>
          <a:xfrm>
            <a:off x="52419" y="334222"/>
            <a:ext cx="2576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2F5597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서비스소개</a:t>
            </a:r>
          </a:p>
        </p:txBody>
      </p:sp>
    </p:spTree>
    <p:extLst>
      <p:ext uri="{BB962C8B-B14F-4D97-AF65-F5344CB8AC3E}">
        <p14:creationId xmlns:p14="http://schemas.microsoft.com/office/powerpoint/2010/main" val="245624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45" y="1530027"/>
            <a:ext cx="8585711" cy="4940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5F0C27-5208-41CE-8F82-A0029B269F56}"/>
              </a:ext>
            </a:extLst>
          </p:cNvPr>
          <p:cNvSpPr txBox="1"/>
          <p:nvPr/>
        </p:nvSpPr>
        <p:spPr>
          <a:xfrm>
            <a:off x="230548" y="179329"/>
            <a:ext cx="234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F5597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서비스</a:t>
            </a:r>
            <a:r>
              <a:rPr lang="en-US" altLang="ko-KR" sz="2400" dirty="0">
                <a:solidFill>
                  <a:srgbClr val="2F5597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2F5597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소개</a:t>
            </a:r>
            <a:endParaRPr lang="en-US" altLang="ko-KR" sz="2400" dirty="0">
              <a:solidFill>
                <a:srgbClr val="2F5597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en-US" altLang="ko-KR" sz="2400" dirty="0">
                <a:solidFill>
                  <a:srgbClr val="2F5597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Service Flow</a:t>
            </a:r>
            <a:endParaRPr lang="ko-KR" altLang="en-US" sz="2400" dirty="0">
              <a:solidFill>
                <a:srgbClr val="2F5597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D547056-B76E-4FD1-AFD3-A8E9094114E1}"/>
              </a:ext>
            </a:extLst>
          </p:cNvPr>
          <p:cNvCxnSpPr>
            <a:cxnSpLocks/>
          </p:cNvCxnSpPr>
          <p:nvPr/>
        </p:nvCxnSpPr>
        <p:spPr>
          <a:xfrm>
            <a:off x="0" y="1142422"/>
            <a:ext cx="2576732" cy="0"/>
          </a:xfrm>
          <a:prstGeom prst="line">
            <a:avLst/>
          </a:prstGeom>
          <a:ln w="762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36E72D1-E4B9-4532-9D5F-5B421A1088C9}"/>
              </a:ext>
            </a:extLst>
          </p:cNvPr>
          <p:cNvGrpSpPr/>
          <p:nvPr/>
        </p:nvGrpSpPr>
        <p:grpSpPr>
          <a:xfrm>
            <a:off x="1803144" y="3770451"/>
            <a:ext cx="307777" cy="311746"/>
            <a:chOff x="1289929" y="3994150"/>
            <a:chExt cx="307777" cy="31174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5B2B0AD-63F1-4E8B-9731-803CC8CE930F}"/>
                </a:ext>
              </a:extLst>
            </p:cNvPr>
            <p:cNvSpPr/>
            <p:nvPr/>
          </p:nvSpPr>
          <p:spPr>
            <a:xfrm>
              <a:off x="1289929" y="3994150"/>
              <a:ext cx="307777" cy="30777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4E9BCA4-2AA0-44F2-BF66-5021DE6B5846}"/>
                </a:ext>
              </a:extLst>
            </p:cNvPr>
            <p:cNvSpPr txBox="1"/>
            <p:nvPr/>
          </p:nvSpPr>
          <p:spPr>
            <a:xfrm>
              <a:off x="1296982" y="3998119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Sandoll 고딕NeoRound 08 Eb" panose="020B0600000101010101" pitchFamily="34" charset="-127"/>
                  <a:ea typeface="Sandoll 고딕NeoRound 08 Eb" panose="020B0600000101010101" pitchFamily="34" charset="-127"/>
                </a:rPr>
                <a:t>1</a:t>
              </a:r>
              <a:endParaRPr lang="ko-KR" altLang="en-US" sz="1400" dirty="0">
                <a:solidFill>
                  <a:srgbClr val="FF0000"/>
                </a:solidFill>
                <a:latin typeface="Sandoll 고딕NeoRound 08 Eb" panose="020B0600000101010101" pitchFamily="34" charset="-127"/>
                <a:ea typeface="Sandoll 고딕NeoRound 08 Eb" panose="020B0600000101010101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7F829AE-6B64-4948-A016-3DC89509F51F}"/>
              </a:ext>
            </a:extLst>
          </p:cNvPr>
          <p:cNvGrpSpPr/>
          <p:nvPr/>
        </p:nvGrpSpPr>
        <p:grpSpPr>
          <a:xfrm>
            <a:off x="5013924" y="3766482"/>
            <a:ext cx="307777" cy="311746"/>
            <a:chOff x="1289929" y="3994150"/>
            <a:chExt cx="307777" cy="31174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C52500-7B11-420A-9B09-2D356FED4C92}"/>
                </a:ext>
              </a:extLst>
            </p:cNvPr>
            <p:cNvSpPr/>
            <p:nvPr/>
          </p:nvSpPr>
          <p:spPr>
            <a:xfrm>
              <a:off x="1289929" y="3994150"/>
              <a:ext cx="307777" cy="30777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3FE2BE-2A24-470C-B628-194AC4CA37C9}"/>
                </a:ext>
              </a:extLst>
            </p:cNvPr>
            <p:cNvSpPr txBox="1"/>
            <p:nvPr/>
          </p:nvSpPr>
          <p:spPr>
            <a:xfrm>
              <a:off x="1296982" y="3998119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Sandoll 고딕NeoRound 08 Eb" panose="020B0600000101010101" pitchFamily="34" charset="-127"/>
                  <a:ea typeface="Sandoll 고딕NeoRound 08 Eb" panose="020B0600000101010101" pitchFamily="34" charset="-127"/>
                </a:rPr>
                <a:t>2</a:t>
              </a:r>
              <a:endParaRPr lang="ko-KR" altLang="en-US" sz="1400" dirty="0">
                <a:solidFill>
                  <a:srgbClr val="FF0000"/>
                </a:solidFill>
                <a:latin typeface="Sandoll 고딕NeoRound 08 Eb" panose="020B0600000101010101" pitchFamily="34" charset="-127"/>
                <a:ea typeface="Sandoll 고딕NeoRound 08 Eb" panose="020B0600000101010101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EA2F9F-63EF-44B0-AA55-6EF1B560CC57}"/>
              </a:ext>
            </a:extLst>
          </p:cNvPr>
          <p:cNvGrpSpPr/>
          <p:nvPr/>
        </p:nvGrpSpPr>
        <p:grpSpPr>
          <a:xfrm>
            <a:off x="8663190" y="3762513"/>
            <a:ext cx="307777" cy="311746"/>
            <a:chOff x="1289929" y="3994150"/>
            <a:chExt cx="307777" cy="31174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0DC2C47-48EA-403C-BD82-124E92A6ED6E}"/>
                </a:ext>
              </a:extLst>
            </p:cNvPr>
            <p:cNvSpPr/>
            <p:nvPr/>
          </p:nvSpPr>
          <p:spPr>
            <a:xfrm>
              <a:off x="1289929" y="3994150"/>
              <a:ext cx="307777" cy="30777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C8A0DF-1229-4777-86DE-1C8B41940E53}"/>
                </a:ext>
              </a:extLst>
            </p:cNvPr>
            <p:cNvSpPr txBox="1"/>
            <p:nvPr/>
          </p:nvSpPr>
          <p:spPr>
            <a:xfrm>
              <a:off x="1296982" y="3998119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Sandoll 고딕NeoRound 08 Eb" panose="020B0600000101010101" pitchFamily="34" charset="-127"/>
                  <a:ea typeface="Sandoll 고딕NeoRound 08 Eb" panose="020B0600000101010101" pitchFamily="34" charset="-127"/>
                </a:rPr>
                <a:t>3</a:t>
              </a:r>
              <a:endParaRPr lang="ko-KR" altLang="en-US" sz="1400" dirty="0">
                <a:solidFill>
                  <a:srgbClr val="FF0000"/>
                </a:solidFill>
                <a:latin typeface="Sandoll 고딕NeoRound 08 Eb" panose="020B0600000101010101" pitchFamily="34" charset="-127"/>
                <a:ea typeface="Sandoll 고딕NeoRound 08 Eb" panose="020B0600000101010101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D8BA03A-D59F-4133-B281-A204B627146D}"/>
              </a:ext>
            </a:extLst>
          </p:cNvPr>
          <p:cNvGrpSpPr/>
          <p:nvPr/>
        </p:nvGrpSpPr>
        <p:grpSpPr>
          <a:xfrm>
            <a:off x="6901896" y="6100676"/>
            <a:ext cx="307777" cy="311746"/>
            <a:chOff x="1289929" y="3994150"/>
            <a:chExt cx="307777" cy="31174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8BADA20-037A-43C3-8A53-955EA66B44BF}"/>
                </a:ext>
              </a:extLst>
            </p:cNvPr>
            <p:cNvSpPr/>
            <p:nvPr/>
          </p:nvSpPr>
          <p:spPr>
            <a:xfrm>
              <a:off x="1289929" y="3994150"/>
              <a:ext cx="307777" cy="30777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19BB2E-1E69-47D9-9502-AE07299B62E7}"/>
                </a:ext>
              </a:extLst>
            </p:cNvPr>
            <p:cNvSpPr txBox="1"/>
            <p:nvPr/>
          </p:nvSpPr>
          <p:spPr>
            <a:xfrm>
              <a:off x="1296982" y="3998119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Sandoll 고딕NeoRound 08 Eb" panose="020B0600000101010101" pitchFamily="34" charset="-127"/>
                  <a:ea typeface="Sandoll 고딕NeoRound 08 Eb" panose="020B0600000101010101" pitchFamily="34" charset="-127"/>
                </a:rPr>
                <a:t>4</a:t>
              </a:r>
              <a:endParaRPr lang="ko-KR" altLang="en-US" sz="1400" dirty="0">
                <a:solidFill>
                  <a:srgbClr val="FF0000"/>
                </a:solidFill>
                <a:latin typeface="Sandoll 고딕NeoRound 08 Eb" panose="020B0600000101010101" pitchFamily="34" charset="-127"/>
                <a:ea typeface="Sandoll 고딕NeoRound 08 Eb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5289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2E9055-9B8D-420C-92D8-EF6716D36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6" r="750"/>
          <a:stretch/>
        </p:blipFill>
        <p:spPr>
          <a:xfrm>
            <a:off x="0" y="-8672"/>
            <a:ext cx="12192000" cy="6866671"/>
          </a:xfrm>
          <a:prstGeom prst="rect">
            <a:avLst/>
          </a:prstGeom>
          <a:ln w="19050">
            <a:noFill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7ECAF16-41E5-48FE-A802-44C511BEE842}"/>
              </a:ext>
            </a:extLst>
          </p:cNvPr>
          <p:cNvGrpSpPr/>
          <p:nvPr/>
        </p:nvGrpSpPr>
        <p:grpSpPr>
          <a:xfrm>
            <a:off x="198120" y="358140"/>
            <a:ext cx="4026166" cy="584775"/>
            <a:chOff x="358140" y="83820"/>
            <a:chExt cx="4026166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61EF9A-441C-4AB5-B5AF-C07AC0FABE56}"/>
                </a:ext>
              </a:extLst>
            </p:cNvPr>
            <p:cNvSpPr txBox="1"/>
            <p:nvPr/>
          </p:nvSpPr>
          <p:spPr>
            <a:xfrm>
              <a:off x="443907" y="83820"/>
              <a:ext cx="39403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기능 소개</a:t>
              </a:r>
              <a:endParaRPr lang="en-US" altLang="ko-KR" sz="16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Main</a:t>
              </a:r>
              <a:r>
                <a:rPr lang="ko-KR" altLang="en-US" sz="1600" dirty="0">
                  <a:solidFill>
                    <a:schemeClr val="bg1"/>
                  </a:solidFill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 화면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CCE91C-6110-49D2-BE9E-0A6DC58065F7}"/>
                </a:ext>
              </a:extLst>
            </p:cNvPr>
            <p:cNvSpPr/>
            <p:nvPr/>
          </p:nvSpPr>
          <p:spPr>
            <a:xfrm>
              <a:off x="358140" y="169439"/>
              <a:ext cx="85767" cy="447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934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742</Words>
  <Application>Microsoft Office PowerPoint</Application>
  <PresentationFormat>와이드스크린</PresentationFormat>
  <Paragraphs>139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Sandoll 격동고딕</vt:lpstr>
      <vt:lpstr>Sandoll 고딕Neo3 06 Bold</vt:lpstr>
      <vt:lpstr>Sandoll 고딕NeoRound 08 Eb</vt:lpstr>
      <vt:lpstr>Sandoll 네모니 01 Basic</vt:lpstr>
      <vt:lpstr>Sandoll 액션스텐실 01 Solid</vt:lpstr>
      <vt:lpstr>나눔스퀘어</vt:lpstr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baek changhyeon</cp:lastModifiedBy>
  <cp:revision>72</cp:revision>
  <dcterms:created xsi:type="dcterms:W3CDTF">2020-04-27T13:38:44Z</dcterms:created>
  <dcterms:modified xsi:type="dcterms:W3CDTF">2020-05-01T00:14:05Z</dcterms:modified>
</cp:coreProperties>
</file>